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7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6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investopedia.com/terms/r/razor-razorblademodel.asp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enterwatch.com/clinical-trials/overview.aspx" TargetMode="External"/><Relationship Id="rId3" Type="http://schemas.openxmlformats.org/officeDocument/2006/relationships/hyperlink" Target="https://www.centerpointclinicalservices.com/blog-posts/driving-drive-drug-innovation-and-market-access-part-1-clinical-trial-cost-breakdown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5d895c5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5d895c5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Ffa-ask class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167e3f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167e3f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f8a76aa4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f8a76aa4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http://www.investopedia.com/terms/r/razor-razorblademodel.asp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167e3f4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167e3f4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Avg researcher - 77K per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Trials: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https://www.centerwatch.com/clinical-trials/overview.aspx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https://www.centerpointclinicalservices.com/blog-posts/driving-drive-drug-innovation-and-market-access-part-1-clinical-trial-cost-breakdown/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f8a76aa4_0_1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f8a76aa4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</a:t>
            </a:r>
            <a:r>
              <a:rPr lang="en"/>
              <a:t> Advantage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break down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5d895c5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5d895c5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f8a76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f8a76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f8a76aa4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f8a76aa4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f8a76aa4_0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f8a76aa4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f8a76aa4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f8a76aa4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f8a76aa4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f8a76aa4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f8a76aa4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f8a76aa4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Kaylin, bayo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5d895c5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5d895c5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amplifier and signal conditioning to needle interface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iJ0NYi8Ywh5fcZmMGE5Cs9R7vmV9zv6T/view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Kaylin Moody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Adebayo Eisape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400" y="1230500"/>
            <a:ext cx="6123200" cy="13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Logo Ideas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250" y="2983375"/>
            <a:ext cx="25800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277" y="1618775"/>
            <a:ext cx="25800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850" y="1831125"/>
            <a:ext cx="1656600" cy="24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 title="IMG_128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325" y="761025"/>
            <a:ext cx="5012275" cy="38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5">
            <a:alphaModFix/>
          </a:blip>
          <a:srcRect b="4689" l="31483" r="25999" t="0"/>
          <a:stretch/>
        </p:blipFill>
        <p:spPr>
          <a:xfrm>
            <a:off x="6823000" y="1078175"/>
            <a:ext cx="1810749" cy="340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Razor-razorblade model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Sell insertion handles at a discount, sell refills at slightly above typical price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Electrospinning is relatively cheap, so needle can be priced similarly to competitors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Partner with clinics and insurance companies for advertising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Manufacturing costs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business model similar to Tesla Motors’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Initial needles will be more expensive and manufactured with current technologies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Extra revenue will pay for labor and development of automatic system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Subsequent cannulas will be cheaper as a result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Expenses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1297500" y="1038025"/>
            <a:ext cx="4184100" cy="3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          Syringe Driver Pump - $1000</a:t>
            </a:r>
            <a:br>
              <a:rPr lang="en" sz="1400"/>
            </a:br>
            <a:r>
              <a:rPr lang="en" sz="1400"/>
              <a:t>-          High Voltage (20kV) DC Amplifier - $2500</a:t>
            </a:r>
            <a:br>
              <a:rPr lang="en" sz="1400"/>
            </a:br>
            <a:r>
              <a:rPr lang="en" sz="1400"/>
              <a:t>-          Motors, Actuators, and Drivers - $200</a:t>
            </a:r>
            <a:br>
              <a:rPr lang="en" sz="1400"/>
            </a:br>
            <a:r>
              <a:rPr lang="en" sz="1400"/>
              <a:t>-          Humidifier System - $80</a:t>
            </a:r>
            <a:br>
              <a:rPr lang="en" sz="1400"/>
            </a:br>
            <a:r>
              <a:rPr lang="en" sz="1400"/>
              <a:t>-          Mandrel (rotating collector) - $200</a:t>
            </a:r>
            <a:br>
              <a:rPr lang="en" sz="1400"/>
            </a:br>
            <a:r>
              <a:rPr lang="en" sz="1400"/>
              <a:t>-          Enclosures - $200</a:t>
            </a:r>
            <a:br>
              <a:rPr lang="en" sz="1400"/>
            </a:br>
            <a:r>
              <a:rPr lang="en" sz="1400"/>
              <a:t>-          Syringes, cables, wires, etc. - $120</a:t>
            </a:r>
            <a:br>
              <a:rPr lang="en" sz="1400"/>
            </a:br>
            <a:r>
              <a:rPr lang="en" sz="1400"/>
              <a:t>-          3D Printed fixtures - $200</a:t>
            </a:r>
            <a:br>
              <a:rPr lang="en" sz="1400"/>
            </a:br>
            <a:r>
              <a:rPr lang="en" sz="1400"/>
              <a:t>-          Poly(vinylidene fluoride) (PVDF)- $90 6m roll</a:t>
            </a:r>
            <a:br>
              <a:rPr lang="en" sz="1400"/>
            </a:br>
            <a:r>
              <a:rPr lang="en" sz="1400"/>
              <a:t>Total (approx.): $4500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</a:t>
            </a:r>
            <a:r>
              <a:rPr lang="en" sz="1400"/>
              <a:t>          </a:t>
            </a:r>
            <a:r>
              <a:rPr lang="en" sz="1400"/>
              <a:t>Engineers, testing (Human trials), etc</a:t>
            </a:r>
            <a:endParaRPr sz="1400"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</a:t>
            </a:r>
            <a:r>
              <a:rPr lang="en" sz="1400"/>
              <a:t>          Grand total - $2M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Electrospinning_Setup.PNG"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60000" r="0" t="0"/>
          <a:stretch/>
        </p:blipFill>
        <p:spPr>
          <a:xfrm>
            <a:off x="5808300" y="896250"/>
            <a:ext cx="25281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5796650" y="3732250"/>
            <a:ext cx="2612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Sensors and Materials,Vol 28, No. 7, p757-762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Dr.James West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Valerie Rennoll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Our Professors: Dr.Israel Gannot and Sathappan Ramesh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Camden Partners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297500" y="1134825"/>
            <a:ext cx="7038900" cy="2911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Background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Market information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Components of Insulin Pump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Problem Statement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Methods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Logo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Video Demo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Expenses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Business Model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Acknowledgements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Diabetes refers to a group of diseases that results in too much sugar being in the blood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Effects of diabetes include blindness, nerve damage and coronary heart disease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Typical treatments for diabetes includes: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Taking several insulin injection every day or using an insulin pump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Monitoring blood sugar level several times a day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297500" y="393750"/>
            <a:ext cx="7038900" cy="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Information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297500" y="1224650"/>
            <a:ext cx="7038900" cy="3254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29 million people in the US (178M in the world) have diabetes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Unfortunately, projected to increase 50% by 2050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200k people in the US (300k in the world) use an insulin pump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Focus on US market (greater than 60% of market)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Sample size of about 384 with an error margin of 5%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Cannulas are changed every 3 to 5 days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Total market worth ~$1,460,000,000 ($1.46B)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From an economic perspective, the total annual cost of diabetes in 2012 was estimated to be $245 billion in the United States. This included $116 billion in direct medical costs (healthcare costs) for people with diabetes and another $69 billion in other costs due to disability, premature death, or work loss.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of Insulin Pump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156050" y="1471125"/>
            <a:ext cx="73218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050" y="1307850"/>
            <a:ext cx="7321800" cy="32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807600" y="4371900"/>
            <a:ext cx="83364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            </a:t>
            </a:r>
            <a:r>
              <a:rPr lang="en" sz="1200">
                <a:solidFill>
                  <a:schemeClr val="lt1"/>
                </a:solidFill>
              </a:rPr>
              <a:t>http://ipag.co.uk/wp-content/uploads/2010/07/pumps_Medtronic_insulin-pump-components.jpg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991875" y="4210825"/>
            <a:ext cx="10614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(</a:t>
            </a:r>
            <a:r>
              <a:rPr lang="en" sz="1200">
                <a:solidFill>
                  <a:srgbClr val="0B5394"/>
                </a:solidFill>
              </a:rPr>
              <a:t>Cannula)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300700" y="4210825"/>
            <a:ext cx="1306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(Control center)</a:t>
            </a:r>
            <a:endParaRPr sz="12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7147972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CannuAlert Use Flow Chart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3824550" y="1503775"/>
            <a:ext cx="1494900" cy="42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Cannula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3657600" y="2261297"/>
            <a:ext cx="1828800" cy="13116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Cannula Bent?</a:t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3993750" y="3994725"/>
            <a:ext cx="1156500" cy="6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Alert User</a:t>
            </a:r>
            <a:endParaRPr/>
          </a:p>
        </p:txBody>
      </p:sp>
      <p:cxnSp>
        <p:nvCxnSpPr>
          <p:cNvPr id="103" name="Google Shape;103;p19"/>
          <p:cNvCxnSpPr>
            <a:stCxn id="100" idx="2"/>
            <a:endCxn id="101" idx="0"/>
          </p:cNvCxnSpPr>
          <p:nvPr/>
        </p:nvCxnSpPr>
        <p:spPr>
          <a:xfrm>
            <a:off x="4572000" y="1932775"/>
            <a:ext cx="0" cy="3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9"/>
          <p:cNvCxnSpPr>
            <a:stCxn id="101" idx="2"/>
            <a:endCxn id="102" idx="0"/>
          </p:cNvCxnSpPr>
          <p:nvPr/>
        </p:nvCxnSpPr>
        <p:spPr>
          <a:xfrm>
            <a:off x="4572000" y="3572897"/>
            <a:ext cx="0" cy="42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9"/>
          <p:cNvSpPr/>
          <p:nvPr/>
        </p:nvSpPr>
        <p:spPr>
          <a:xfrm>
            <a:off x="2077200" y="2553650"/>
            <a:ext cx="1070700" cy="72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cxnSp>
        <p:nvCxnSpPr>
          <p:cNvPr id="106" name="Google Shape;106;p19"/>
          <p:cNvCxnSpPr>
            <a:stCxn id="101" idx="1"/>
            <a:endCxn id="105" idx="3"/>
          </p:cNvCxnSpPr>
          <p:nvPr/>
        </p:nvCxnSpPr>
        <p:spPr>
          <a:xfrm rot="10800000">
            <a:off x="3147900" y="2917097"/>
            <a:ext cx="50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9"/>
          <p:cNvSpPr txBox="1"/>
          <p:nvPr/>
        </p:nvSpPr>
        <p:spPr>
          <a:xfrm>
            <a:off x="3208250" y="2420100"/>
            <a:ext cx="5097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654650" y="3530850"/>
            <a:ext cx="664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Yes</a:t>
            </a:r>
            <a:endParaRPr>
              <a:solidFill>
                <a:srgbClr val="F3F3F3"/>
              </a:solidFill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5164250" y="4320825"/>
            <a:ext cx="8295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9"/>
          <p:cNvSpPr/>
          <p:nvPr/>
        </p:nvSpPr>
        <p:spPr>
          <a:xfrm>
            <a:off x="6007750" y="3994725"/>
            <a:ext cx="1156500" cy="6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cannula</a:t>
            </a:r>
            <a:endParaRPr/>
          </a:p>
        </p:txBody>
      </p:sp>
      <p:cxnSp>
        <p:nvCxnSpPr>
          <p:cNvPr id="111" name="Google Shape;111;p19"/>
          <p:cNvCxnSpPr>
            <a:stCxn id="110" idx="0"/>
          </p:cNvCxnSpPr>
          <p:nvPr/>
        </p:nvCxnSpPr>
        <p:spPr>
          <a:xfrm rot="10800000">
            <a:off x="6581500" y="3525825"/>
            <a:ext cx="4500" cy="4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9"/>
          <p:cNvSpPr/>
          <p:nvPr/>
        </p:nvSpPr>
        <p:spPr>
          <a:xfrm>
            <a:off x="5996100" y="2890125"/>
            <a:ext cx="1156500" cy="6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Reset system</a:t>
            </a:r>
            <a:endParaRPr/>
          </a:p>
        </p:txBody>
      </p:sp>
      <p:cxnSp>
        <p:nvCxnSpPr>
          <p:cNvPr id="113" name="Google Shape;113;p19"/>
          <p:cNvCxnSpPr/>
          <p:nvPr/>
        </p:nvCxnSpPr>
        <p:spPr>
          <a:xfrm rot="10800000">
            <a:off x="6616025" y="1645375"/>
            <a:ext cx="0" cy="123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9"/>
          <p:cNvCxnSpPr/>
          <p:nvPr/>
        </p:nvCxnSpPr>
        <p:spPr>
          <a:xfrm rot="10800000">
            <a:off x="5319425" y="1642075"/>
            <a:ext cx="12966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1169200" y="1116150"/>
            <a:ext cx="7038900" cy="2911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Electrospinning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Coat needle in a piezoelectric skin, then coated in titanium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Polyvinylidene Fluoride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Pulse Detection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Amplifier between needle and microprocessor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Microprocessor waits for pulse, latches notification LED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User must reset system to clear alert  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Layout 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088" y="1051387"/>
            <a:ext cx="4325725" cy="39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